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6858000" cy="8572500"/>
  <p:notesSz cx="85725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ver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698" y="7962595"/>
            <a:ext cx="304495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805" y="7962595"/>
            <a:ext cx="3556102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698" y="7785202"/>
            <a:ext cx="5740603" cy="0"/>
          </a:xfrm>
          <a:prstGeom prst="line">
            <a:avLst/>
          </a:prstGeom>
          <a:noFill/>
          <a:ln w="9525">
            <a:solidFill>
              <a:srgbClr val="2E6B5B"/>
            </a:solidFill>
            <a:prstDash val="solid"/>
          </a:ln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58698" y="1741932"/>
            <a:ext cx="5740603" cy="3019349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698" y="7962595"/>
            <a:ext cx="304495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805" y="7962595"/>
            <a:ext cx="3556102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698" y="7785202"/>
            <a:ext cx="5740603" cy="0"/>
          </a:xfrm>
          <a:prstGeom prst="line">
            <a:avLst/>
          </a:prstGeom>
          <a:noFill/>
          <a:ln w="9525">
            <a:solidFill>
              <a:srgbClr val="2E6B5B"/>
            </a:solidFill>
            <a:prstDash val="solid"/>
          </a:ln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698" y="7962595"/>
            <a:ext cx="304495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805" y="7962595"/>
            <a:ext cx="3556102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698" y="7785202"/>
            <a:ext cx="5740603" cy="0"/>
          </a:xfrm>
          <a:prstGeom prst="line">
            <a:avLst/>
          </a:prstGeom>
          <a:noFill/>
          <a:ln w="9525">
            <a:solidFill>
              <a:srgbClr val="DCE3E1"/>
            </a:solidFill>
            <a:prstDash val="solid"/>
          </a:ln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t">
    <p:bg>
      <p:bgPr>
        <a:solidFill>
          <a:srgbClr val="F4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698" y="7962595"/>
            <a:ext cx="304495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805" y="7962595"/>
            <a:ext cx="3556102" cy="304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698" y="7785202"/>
            <a:ext cx="5740603" cy="0"/>
          </a:xfrm>
          <a:prstGeom prst="line">
            <a:avLst/>
          </a:prstGeom>
          <a:noFill/>
          <a:ln w="9525">
            <a:solidFill>
              <a:srgbClr val="DCE3E1"/>
            </a:solidFill>
            <a:prstDash val="solid"/>
          </a:ln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1.png"/><Relationship Id="rId3" Type="http://schemas.openxmlformats.org/officeDocument/2006/relationships/image" Target="../media/image-3-1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brico.io/resources/downtime-cost-calculator/" TargetMode="Externa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brico.io/resources/downtime-cost-calculator/" TargetMode="External"/><Relationship Id="rId2" Type="http://schemas.openxmlformats.org/officeDocument/2006/relationships/hyperlink" Target="https://www.fabrico.io/resources/downtime-cost-calculator/" TargetMode="External"/><Relationship Id="rId3" Type="http://schemas.openxmlformats.org/officeDocument/2006/relationships/hyperlink" Target="https://www.fabrico.io/resources/hidden-factory-guide/" TargetMode="External"/><Relationship Id="rId4" Type="http://schemas.openxmlformats.org/officeDocument/2006/relationships/hyperlink" Target="https://www.fabrico.io/resources/hidden-factory-guide/" TargetMode="External"/><Relationship Id="rId5" Type="http://schemas.openxmlformats.org/officeDocument/2006/relationships/hyperlink" Target="https://calendar.app.google/Dx7Q5KfgDokBoHwH7" TargetMode="External"/><Relationship Id="rId6" Type="http://schemas.openxmlformats.org/officeDocument/2006/relationships/image" Target="../media/image-7-1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698" y="558698"/>
            <a:ext cx="4953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PROOF STORY · EUROPEAN DEFENCE MANUFACTURER</a:t>
            </a:r>
            <a:endParaRPr lang="en-US" sz="1000" dirty="0"/>
          </a:p>
        </p:txBody>
      </p:sp>
      <p:sp>
        <p:nvSpPr>
          <p:cNvPr id="3" name="Text 3"/>
          <p:cNvSpPr/>
          <p:nvPr>
            <p:ph idx="103" type="title" hasCustomPrompt="1"/>
          </p:nvPr>
        </p:nvSpPr>
        <p:spPr>
          <a:xfrm>
            <a:off x="558698" y="1741932"/>
            <a:ext cx="5740603" cy="3019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OEE from 20% to 62% </a:t>
            </a:r>
            <a:pPr algn="l" indent="0" marL="0">
              <a:buNone/>
            </a:pPr>
            <a:r>
              <a:rPr lang="en-US" sz="4400" b="1" spc="-1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three months</a:t>
            </a:r>
            <a:endParaRPr lang="en-US" sz="4400" dirty="0"/>
          </a:p>
        </p:txBody>
      </p:sp>
      <p:sp>
        <p:nvSpPr>
          <p:cNvPr id="4" name="Lead"/>
          <p:cNvSpPr txBox="1"/>
          <p:nvPr/>
        </p:nvSpPr>
        <p:spPr>
          <a:xfrm>
            <a:off x="558698" y="4993538"/>
            <a:ext cx="5109667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E1F5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PLC changes. No production stops. What one plant did, and what you can copy on Monday.</a:t>
            </a:r>
            <a:endParaRPr lang="en-US" sz="1800" dirty="0"/>
          </a:p>
        </p:txBody>
      </p:sp>
      <p:sp>
        <p:nvSpPr>
          <p:cNvPr id="5" name="Price tag"/>
          <p:cNvSpPr/>
          <p:nvPr/>
        </p:nvSpPr>
        <p:spPr>
          <a:xfrm flipH="1">
            <a:off x="558698" y="6270955"/>
            <a:ext cx="1709014" cy="330098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6" name="Tag dot"/>
          <p:cNvSpPr/>
          <p:nvPr/>
        </p:nvSpPr>
        <p:spPr>
          <a:xfrm>
            <a:off x="685800" y="6407429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0100" y="6270955"/>
            <a:ext cx="1407262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FANUC CNC lines</a:t>
            </a:r>
            <a:endParaRPr lang="en-US" sz="1200" dirty="0"/>
          </a:p>
        </p:txBody>
      </p:sp>
      <p:sp>
        <p:nvSpPr>
          <p:cNvPr id="8" name="Price tag"/>
          <p:cNvSpPr/>
          <p:nvPr/>
        </p:nvSpPr>
        <p:spPr>
          <a:xfrm flipH="1">
            <a:off x="2377440" y="6270955"/>
            <a:ext cx="2200046" cy="330098"/>
          </a:xfrm>
          <a:prstGeom prst="homePlate">
            <a:avLst/>
          </a:prstGeom>
          <a:solidFill>
            <a:srgbClr val="22C37D"/>
          </a:solidFill>
          <a:ln w="12700">
            <a:solidFill>
              <a:srgbClr val="22C37D"/>
            </a:solidFill>
            <a:prstDash val="solid"/>
          </a:ln>
        </p:spPr>
      </p:sp>
      <p:sp>
        <p:nvSpPr>
          <p:cNvPr id="9" name="Tag dot"/>
          <p:cNvSpPr/>
          <p:nvPr/>
        </p:nvSpPr>
        <p:spPr>
          <a:xfrm>
            <a:off x="2504542" y="6407429"/>
            <a:ext cx="57150" cy="57150"/>
          </a:xfrm>
          <a:prstGeom prst="ellipse">
            <a:avLst/>
          </a:prstGeom>
          <a:solidFill>
            <a:srgbClr val="033D31"/>
          </a:solidFill>
          <a:ln w="12700">
            <a:solidFill>
              <a:srgbClr val="033D3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618842" y="6270955"/>
            <a:ext cx="1898294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 machines in 6 weeks</a:t>
            </a:r>
            <a:endParaRPr lang="en-US" sz="1200" dirty="0"/>
          </a:p>
        </p:txBody>
      </p:sp>
      <p:pic>
        <p:nvPicPr>
          <p:cNvPr id="11" name="Image 0" descr="Fabric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506" y="8020202"/>
            <a:ext cx="653796" cy="19019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698" y="558698"/>
            <a:ext cx="4953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STARTING POINT</a:t>
            </a:r>
            <a:endParaRPr lang="en-US" sz="1000" dirty="0"/>
          </a:p>
        </p:txBody>
      </p:sp>
      <p:sp>
        <p:nvSpPr>
          <p:cNvPr id="3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every scheduled hour,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minutes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good parts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698" y="2298802"/>
            <a:ext cx="55878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That is what 20.03% OEE means: one fifth of the output the machines could make in the time they were planned to run.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58698" y="3365906"/>
            <a:ext cx="57406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scheduled hour, in 6-minute blocks</a:t>
            </a:r>
            <a:endParaRPr lang="en-US" sz="1100" dirty="0"/>
          </a:p>
        </p:txBody>
      </p:sp>
      <p:sp>
        <p:nvSpPr>
          <p:cNvPr id="6" name="Good output block"/>
          <p:cNvSpPr/>
          <p:nvPr/>
        </p:nvSpPr>
        <p:spPr>
          <a:xfrm>
            <a:off x="55869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1D9E75"/>
          </a:solidFill>
          <a:ln w="9525">
            <a:solidFill>
              <a:srgbClr val="1D9E75"/>
            </a:solidFill>
            <a:prstDash val="solid"/>
          </a:ln>
        </p:spPr>
      </p:sp>
      <p:sp>
        <p:nvSpPr>
          <p:cNvPr id="7" name="Good output block"/>
          <p:cNvSpPr/>
          <p:nvPr/>
        </p:nvSpPr>
        <p:spPr>
          <a:xfrm>
            <a:off x="114098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1D9E75"/>
          </a:solidFill>
          <a:ln w="9525">
            <a:solidFill>
              <a:srgbClr val="1D9E75"/>
            </a:solidFill>
            <a:prstDash val="solid"/>
          </a:ln>
        </p:spPr>
      </p:sp>
      <p:sp>
        <p:nvSpPr>
          <p:cNvPr id="8" name="Hidden factory block"/>
          <p:cNvSpPr/>
          <p:nvPr/>
        </p:nvSpPr>
        <p:spPr>
          <a:xfrm>
            <a:off x="172327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9" name="Hidden factory block"/>
          <p:cNvSpPr/>
          <p:nvPr/>
        </p:nvSpPr>
        <p:spPr>
          <a:xfrm>
            <a:off x="230556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10" name="Hidden factory block"/>
          <p:cNvSpPr/>
          <p:nvPr/>
        </p:nvSpPr>
        <p:spPr>
          <a:xfrm>
            <a:off x="288785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11" name="Hidden factory block"/>
          <p:cNvSpPr/>
          <p:nvPr/>
        </p:nvSpPr>
        <p:spPr>
          <a:xfrm>
            <a:off x="347014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12" name="Hidden factory block"/>
          <p:cNvSpPr/>
          <p:nvPr/>
        </p:nvSpPr>
        <p:spPr>
          <a:xfrm>
            <a:off x="405243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13" name="Hidden factory block"/>
          <p:cNvSpPr/>
          <p:nvPr/>
        </p:nvSpPr>
        <p:spPr>
          <a:xfrm>
            <a:off x="463472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14" name="Hidden factory block"/>
          <p:cNvSpPr/>
          <p:nvPr/>
        </p:nvSpPr>
        <p:spPr>
          <a:xfrm>
            <a:off x="521701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15" name="Hidden factory block"/>
          <p:cNvSpPr/>
          <p:nvPr/>
        </p:nvSpPr>
        <p:spPr>
          <a:xfrm>
            <a:off x="5799308" y="3683203"/>
            <a:ext cx="499994" cy="838505"/>
          </a:xfrm>
          <a:prstGeom prst="roundRect">
            <a:avLst>
              <a:gd name="adj" fmla="val 12802"/>
            </a:avLst>
          </a:prstGeom>
          <a:solidFill>
            <a:srgbClr val="E9EEEC"/>
          </a:solidFill>
          <a:ln w="9525">
            <a:solidFill>
              <a:srgbClr val="E9EEE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58698" y="462320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7A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min </a:t>
            </a:r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good output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3556102" y="462320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48 min </a:t>
            </a:r>
            <a:pPr algn="r" indent="0" marL="0"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hidden factory</a:t>
            </a:r>
            <a:endParaRPr lang="en-US" sz="1300" dirty="0"/>
          </a:p>
        </p:txBody>
      </p:sp>
      <p:sp>
        <p:nvSpPr>
          <p:cNvPr id="18" name="Card"/>
          <p:cNvSpPr/>
          <p:nvPr/>
        </p:nvSpPr>
        <p:spPr>
          <a:xfrm>
            <a:off x="558698" y="5397703"/>
            <a:ext cx="5740603" cy="1904695"/>
          </a:xfrm>
          <a:prstGeom prst="roundRect">
            <a:avLst>
              <a:gd name="adj" fmla="val 6673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63194" y="5651906"/>
            <a:ext cx="5130698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FIRST JOB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863194" y="5917997"/>
            <a:ext cx="5130698" cy="1206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Downtime without a reason can’t be priced, ranked or fixed. </a:t>
            </a:r>
            <a:pPr indent="0" marL="0">
              <a:buNone/>
            </a:pPr>
            <a:r>
              <a:rPr lang="en-US" sz="2200" b="1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 the first job was to see every stop.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698" y="558698"/>
            <a:ext cx="4953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IT WAS ROLLED OUT</a:t>
            </a:r>
            <a:endParaRPr lang="en-US" sz="1000" dirty="0"/>
          </a:p>
        </p:txBody>
      </p:sp>
      <p:sp>
        <p:nvSpPr>
          <p:cNvPr id="3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made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speed possible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698" y="2298802"/>
            <a:ext cx="55878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choices kept the rollout fast and the lines running.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698" y="2857500"/>
            <a:ext cx="5740603" cy="914400"/>
          </a:xfrm>
          <a:prstGeom prst="roundRect">
            <a:avLst>
              <a:gd name="adj" fmla="val 1390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6" name="Icon circle"/>
          <p:cNvSpPr/>
          <p:nvPr/>
        </p:nvSpPr>
        <p:spPr>
          <a:xfrm>
            <a:off x="812902" y="3174797"/>
            <a:ext cx="279806" cy="279806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pic>
        <p:nvPicPr>
          <p:cNvPr id="7" name="Image 0" descr="che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254" y="3251149"/>
            <a:ext cx="127102" cy="12710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70102" y="2997403"/>
            <a:ext cx="4754880" cy="63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PLC changes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Nothing in the control logic was touched.</a:t>
            </a:r>
            <a:endParaRPr lang="en-US" sz="1700" dirty="0"/>
          </a:p>
        </p:txBody>
      </p:sp>
      <p:sp>
        <p:nvSpPr>
          <p:cNvPr id="9" name="Card"/>
          <p:cNvSpPr/>
          <p:nvPr/>
        </p:nvSpPr>
        <p:spPr>
          <a:xfrm>
            <a:off x="558698" y="3911803"/>
            <a:ext cx="5740603" cy="914400"/>
          </a:xfrm>
          <a:prstGeom prst="roundRect">
            <a:avLst>
              <a:gd name="adj" fmla="val 1390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812902" y="4229100"/>
            <a:ext cx="279806" cy="279806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pic>
        <p:nvPicPr>
          <p:cNvPr id="11" name="Image 1" descr="chec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54" y="4305452"/>
            <a:ext cx="127102" cy="12710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270102" y="4051706"/>
            <a:ext cx="4754880" cy="63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production stops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Lines kept running during the rollout.</a:t>
            </a:r>
            <a:endParaRPr lang="en-US" sz="1700" dirty="0"/>
          </a:p>
        </p:txBody>
      </p:sp>
      <p:sp>
        <p:nvSpPr>
          <p:cNvPr id="13" name="Card"/>
          <p:cNvSpPr/>
          <p:nvPr/>
        </p:nvSpPr>
        <p:spPr>
          <a:xfrm>
            <a:off x="558698" y="4966106"/>
            <a:ext cx="5740603" cy="914400"/>
          </a:xfrm>
          <a:prstGeom prst="roundRect">
            <a:avLst>
              <a:gd name="adj" fmla="val 1390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4" name="Icon circle"/>
          <p:cNvSpPr/>
          <p:nvPr/>
        </p:nvSpPr>
        <p:spPr>
          <a:xfrm>
            <a:off x="812902" y="5283403"/>
            <a:ext cx="279806" cy="279806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pic>
        <p:nvPicPr>
          <p:cNvPr id="15" name="Image 2" descr="chec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54" y="5359756"/>
            <a:ext cx="127102" cy="12710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70102" y="5106010"/>
            <a:ext cx="4754880" cy="63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implementation partner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Rolled out together with Nexus IIOT.</a:t>
            </a:r>
            <a:endParaRPr lang="en-US" sz="1700" dirty="0"/>
          </a:p>
        </p:txBody>
      </p:sp>
      <p:sp>
        <p:nvSpPr>
          <p:cNvPr id="17" name="Card"/>
          <p:cNvSpPr/>
          <p:nvPr/>
        </p:nvSpPr>
        <p:spPr>
          <a:xfrm>
            <a:off x="558698" y="6020410"/>
            <a:ext cx="5740603" cy="914400"/>
          </a:xfrm>
          <a:prstGeom prst="roundRect">
            <a:avLst>
              <a:gd name="adj" fmla="val 13900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812902" y="6160313"/>
            <a:ext cx="3566160" cy="63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 machines in 6 weeks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Scaled while production kept running</a:t>
            </a:r>
            <a:endParaRPr lang="en-US" sz="1700" dirty="0"/>
          </a:p>
        </p:txBody>
      </p:sp>
      <p:sp>
        <p:nvSpPr>
          <p:cNvPr id="19" name="Price tag"/>
          <p:cNvSpPr/>
          <p:nvPr/>
        </p:nvSpPr>
        <p:spPr>
          <a:xfrm flipH="1">
            <a:off x="4712818" y="6312560"/>
            <a:ext cx="1332281" cy="330098"/>
          </a:xfrm>
          <a:prstGeom prst="homePlate">
            <a:avLst/>
          </a:prstGeom>
          <a:solidFill>
            <a:srgbClr val="22C37D"/>
          </a:solidFill>
          <a:ln w="12700">
            <a:solidFill>
              <a:srgbClr val="22C37D"/>
            </a:solidFill>
            <a:prstDash val="solid"/>
          </a:ln>
        </p:spPr>
      </p:sp>
      <p:sp>
        <p:nvSpPr>
          <p:cNvPr id="20" name="Tag dot"/>
          <p:cNvSpPr/>
          <p:nvPr/>
        </p:nvSpPr>
        <p:spPr>
          <a:xfrm>
            <a:off x="4839919" y="6449035"/>
            <a:ext cx="57150" cy="57150"/>
          </a:xfrm>
          <a:prstGeom prst="ellipse">
            <a:avLst/>
          </a:prstGeom>
          <a:solidFill>
            <a:srgbClr val="033D31"/>
          </a:solidFill>
          <a:ln w="12700">
            <a:solidFill>
              <a:srgbClr val="033D31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4954219" y="6312560"/>
            <a:ext cx="1030529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Rollout pace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698" y="558698"/>
            <a:ext cx="4953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RESULTS AFTER THREE MONTHS</a:t>
            </a:r>
            <a:endParaRPr lang="en-US" sz="1000" dirty="0"/>
          </a:p>
        </p:txBody>
      </p:sp>
      <p:sp>
        <p:nvSpPr>
          <p:cNvPr id="3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About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times the good output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698" y="2298802"/>
            <a:ext cx="55878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the same machines, in the same scheduled hours.</a:t>
            </a:r>
            <a:endParaRPr lang="en-US" sz="1600" dirty="0"/>
          </a:p>
        </p:txBody>
      </p:sp>
      <p:sp>
        <p:nvSpPr>
          <p:cNvPr id="5" name="OEE card"/>
          <p:cNvSpPr/>
          <p:nvPr/>
        </p:nvSpPr>
        <p:spPr>
          <a:xfrm>
            <a:off x="558698" y="2984602"/>
            <a:ext cx="5740603" cy="2057400"/>
          </a:xfrm>
          <a:prstGeom prst="roundRect">
            <a:avLst>
              <a:gd name="adj" fmla="val 6178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3194" y="3226003"/>
            <a:ext cx="2743200" cy="19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OEE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63194" y="3441802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spc="-2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61.66%</a:t>
            </a:r>
            <a:endParaRPr lang="en-US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863194" y="4401922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</a:t>
            </a:r>
            <a:endParaRPr lang="en-US" sz="1100" dirty="0"/>
          </a:p>
        </p:txBody>
      </p:sp>
      <p:sp>
        <p:nvSpPr>
          <p:cNvPr id="9" name="Bar track"/>
          <p:cNvSpPr/>
          <p:nvPr/>
        </p:nvSpPr>
        <p:spPr>
          <a:xfrm>
            <a:off x="2133295" y="4429354"/>
            <a:ext cx="3108960" cy="128016"/>
          </a:xfrm>
          <a:prstGeom prst="roundRect">
            <a:avLst>
              <a:gd name="adj" fmla="val 50000"/>
            </a:avLst>
          </a:prstGeom>
          <a:solidFill>
            <a:srgbClr val="0F5A49"/>
          </a:solidFill>
          <a:ln w="9525">
            <a:solidFill>
              <a:srgbClr val="0F5A49"/>
            </a:solidFill>
            <a:prstDash val="solid"/>
          </a:ln>
        </p:spPr>
      </p:sp>
      <p:sp>
        <p:nvSpPr>
          <p:cNvPr id="10" name="Bar Before"/>
          <p:cNvSpPr/>
          <p:nvPr/>
        </p:nvSpPr>
        <p:spPr>
          <a:xfrm>
            <a:off x="2133295" y="4429354"/>
            <a:ext cx="622725" cy="128016"/>
          </a:xfrm>
          <a:prstGeom prst="roundRect">
            <a:avLst>
              <a:gd name="adj" fmla="val 50000"/>
            </a:avLst>
          </a:prstGeom>
          <a:solidFill>
            <a:srgbClr val="A7D9C4"/>
          </a:solidFill>
          <a:ln w="9525">
            <a:solidFill>
              <a:srgbClr val="A7D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303520" y="4401922"/>
            <a:ext cx="69128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20.03%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63194" y="4694530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3 months</a:t>
            </a:r>
            <a:endParaRPr lang="en-US" sz="1100" dirty="0"/>
          </a:p>
        </p:txBody>
      </p:sp>
      <p:sp>
        <p:nvSpPr>
          <p:cNvPr id="13" name="Bar track"/>
          <p:cNvSpPr/>
          <p:nvPr/>
        </p:nvSpPr>
        <p:spPr>
          <a:xfrm>
            <a:off x="2133295" y="4721962"/>
            <a:ext cx="3108960" cy="128016"/>
          </a:xfrm>
          <a:prstGeom prst="roundRect">
            <a:avLst>
              <a:gd name="adj" fmla="val 50000"/>
            </a:avLst>
          </a:prstGeom>
          <a:solidFill>
            <a:srgbClr val="0F5A49"/>
          </a:solidFill>
          <a:ln w="9525">
            <a:solidFill>
              <a:srgbClr val="0F5A49"/>
            </a:solidFill>
            <a:prstDash val="solid"/>
          </a:ln>
        </p:spPr>
      </p:sp>
      <p:sp>
        <p:nvSpPr>
          <p:cNvPr id="14" name="Bar After 3 months"/>
          <p:cNvSpPr/>
          <p:nvPr/>
        </p:nvSpPr>
        <p:spPr>
          <a:xfrm>
            <a:off x="2133295" y="4721962"/>
            <a:ext cx="1916985" cy="128016"/>
          </a:xfrm>
          <a:prstGeom prst="roundRect">
            <a:avLst>
              <a:gd name="adj" fmla="val 50000"/>
            </a:avLst>
          </a:prstGeom>
          <a:solidFill>
            <a:srgbClr val="22C37D"/>
          </a:solidFill>
          <a:ln w="9525">
            <a:solidFill>
              <a:srgbClr val="22C37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303520" y="4694530"/>
            <a:ext cx="69128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61.66%</a:t>
            </a:r>
            <a:endParaRPr lang="en-US" sz="1200" dirty="0"/>
          </a:p>
        </p:txBody>
      </p:sp>
      <p:sp>
        <p:nvSpPr>
          <p:cNvPr id="16" name="Card"/>
          <p:cNvSpPr/>
          <p:nvPr/>
        </p:nvSpPr>
        <p:spPr>
          <a:xfrm>
            <a:off x="558698" y="5244998"/>
            <a:ext cx="2793949" cy="1463040"/>
          </a:xfrm>
          <a:prstGeom prst="roundRect">
            <a:avLst>
              <a:gd name="adj" fmla="val 8688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12902" y="5499202"/>
            <a:ext cx="2285543" cy="698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−73%</a:t>
            </a:r>
            <a:endParaRPr lang="en-US" sz="4600" dirty="0"/>
          </a:p>
        </p:txBody>
      </p:sp>
      <p:sp>
        <p:nvSpPr>
          <p:cNvPr id="18" name="Text 16"/>
          <p:cNvSpPr txBox="1"/>
          <p:nvPr/>
        </p:nvSpPr>
        <p:spPr>
          <a:xfrm>
            <a:off x="812902" y="6235294"/>
            <a:ext cx="228554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unclassified downtime</a:t>
            </a:r>
            <a:endParaRPr lang="en-US" sz="1400" dirty="0"/>
          </a:p>
        </p:txBody>
      </p:sp>
      <p:sp>
        <p:nvSpPr>
          <p:cNvPr id="19" name="Card"/>
          <p:cNvSpPr/>
          <p:nvPr/>
        </p:nvSpPr>
        <p:spPr>
          <a:xfrm>
            <a:off x="3505352" y="5244998"/>
            <a:ext cx="2793949" cy="1463040"/>
          </a:xfrm>
          <a:prstGeom prst="roundRect">
            <a:avLst>
              <a:gd name="adj" fmla="val 8688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759556" y="5499202"/>
            <a:ext cx="2285543" cy="698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−96%</a:t>
            </a:r>
            <a:endParaRPr lang="en-US" sz="4600" dirty="0"/>
          </a:p>
        </p:txBody>
      </p:sp>
      <p:sp>
        <p:nvSpPr>
          <p:cNvPr id="21" name="Text 19"/>
          <p:cNvSpPr txBox="1"/>
          <p:nvPr/>
        </p:nvSpPr>
        <p:spPr>
          <a:xfrm>
            <a:off x="3759556" y="6235294"/>
            <a:ext cx="228554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 spent on reporting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58698" y="6883603"/>
            <a:ext cx="57406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FANUC CNC lines, same scheduled hours. Results as reported for the first three months.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698" y="558698"/>
            <a:ext cx="4953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LESSONS FOR ANY PLANT</a:t>
            </a:r>
            <a:endParaRPr lang="en-US" sz="1000" dirty="0"/>
          </a:p>
        </p:txBody>
      </p:sp>
      <p:sp>
        <p:nvSpPr>
          <p:cNvPr id="3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made the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difference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698" y="2298802"/>
            <a:ext cx="55878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you can copy on Monday.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698" y="2857500"/>
            <a:ext cx="5740603" cy="1207008"/>
          </a:xfrm>
          <a:prstGeom prst="roundRect">
            <a:avLst>
              <a:gd name="adj" fmla="val 10530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812902" y="3098902"/>
            <a:ext cx="457200" cy="457200"/>
          </a:xfrm>
          <a:prstGeom prst="ellipse">
            <a:avLst/>
          </a:prstGeom>
          <a:solidFill>
            <a:srgbClr val="22C37D"/>
          </a:solidFill>
          <a:ln w="12700">
            <a:solidFill>
              <a:srgbClr val="22C37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12902" y="309890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73098" y="3098902"/>
            <a:ext cx="457200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 every stop before you fix any</a:t>
            </a:r>
            <a:endParaRPr lang="en-US" sz="17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Unclassified downtime fell 73%. Once stops had reasons, the biggest losses were obvious.</a:t>
            </a:r>
            <a:endParaRPr lang="en-US" sz="1700" dirty="0"/>
          </a:p>
        </p:txBody>
      </p:sp>
      <p:sp>
        <p:nvSpPr>
          <p:cNvPr id="9" name="Card"/>
          <p:cNvSpPr/>
          <p:nvPr/>
        </p:nvSpPr>
        <p:spPr>
          <a:xfrm>
            <a:off x="558698" y="4201668"/>
            <a:ext cx="5740603" cy="1207008"/>
          </a:xfrm>
          <a:prstGeom prst="roundRect">
            <a:avLst>
              <a:gd name="adj" fmla="val 1053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0" name="Step number"/>
          <p:cNvSpPr/>
          <p:nvPr/>
        </p:nvSpPr>
        <p:spPr>
          <a:xfrm>
            <a:off x="812902" y="4443070"/>
            <a:ext cx="457200" cy="457200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2902" y="444307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473098" y="4443070"/>
            <a:ext cx="457200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Stop reporting, start acting</a:t>
            </a:r>
            <a:endParaRPr lang="en-US" sz="17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96% less time on reports means hours back for the people who solve problems.</a:t>
            </a:r>
            <a:endParaRPr lang="en-US" sz="1700" dirty="0"/>
          </a:p>
        </p:txBody>
      </p:sp>
      <p:sp>
        <p:nvSpPr>
          <p:cNvPr id="13" name="Card"/>
          <p:cNvSpPr/>
          <p:nvPr/>
        </p:nvSpPr>
        <p:spPr>
          <a:xfrm>
            <a:off x="558698" y="5545836"/>
            <a:ext cx="5740603" cy="1207008"/>
          </a:xfrm>
          <a:prstGeom prst="roundRect">
            <a:avLst>
              <a:gd name="adj" fmla="val 1053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4" name="Step number"/>
          <p:cNvSpPr/>
          <p:nvPr/>
        </p:nvSpPr>
        <p:spPr>
          <a:xfrm>
            <a:off x="812902" y="5787238"/>
            <a:ext cx="457200" cy="457200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12902" y="578723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73098" y="5787238"/>
            <a:ext cx="457200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 without stopping the lines</a:t>
            </a:r>
            <a:endParaRPr lang="en-US" sz="17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PLC work and no production stops meant 80 machines in 6 weeks.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698" y="558698"/>
            <a:ext cx="4953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YOUR NEXT MORNING MEETING</a:t>
            </a:r>
            <a:endParaRPr lang="en-US" sz="1000" dirty="0"/>
          </a:p>
        </p:txBody>
      </p:sp>
      <p:sp>
        <p:nvSpPr>
          <p:cNvPr id="3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questions to ask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own team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698" y="2298802"/>
            <a:ext cx="55878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the answers take more than a minute to find, your hidden factory is probably bigger than you think.</a:t>
            </a:r>
            <a:endParaRPr lang="en-US" sz="1600" dirty="0"/>
          </a:p>
        </p:txBody>
      </p:sp>
      <p:sp>
        <p:nvSpPr>
          <p:cNvPr id="5" name="Icon circle"/>
          <p:cNvSpPr/>
          <p:nvPr/>
        </p:nvSpPr>
        <p:spPr>
          <a:xfrm>
            <a:off x="558698" y="3301898"/>
            <a:ext cx="279806" cy="279806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58698" y="3301898"/>
            <a:ext cx="279806" cy="279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990295" y="3327502"/>
            <a:ext cx="5309006" cy="508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share of our downtime has no reason attached?</a:t>
            </a:r>
            <a:endParaRPr lang="en-US" sz="1500" dirty="0"/>
          </a:p>
        </p:txBody>
      </p:sp>
      <p:sp>
        <p:nvSpPr>
          <p:cNvPr id="8" name="Icon circle"/>
          <p:cNvSpPr/>
          <p:nvPr/>
        </p:nvSpPr>
        <p:spPr>
          <a:xfrm>
            <a:off x="558698" y="3987698"/>
            <a:ext cx="279806" cy="279806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58698" y="3987698"/>
            <a:ext cx="279806" cy="279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990295" y="4013302"/>
            <a:ext cx="5309006" cy="508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many hours a week go into building OEE reports?</a:t>
            </a:r>
            <a:endParaRPr lang="en-US" sz="1500" dirty="0"/>
          </a:p>
        </p:txBody>
      </p:sp>
      <p:sp>
        <p:nvSpPr>
          <p:cNvPr id="11" name="Icon circle"/>
          <p:cNvSpPr/>
          <p:nvPr/>
        </p:nvSpPr>
        <p:spPr>
          <a:xfrm>
            <a:off x="558698" y="4673498"/>
            <a:ext cx="279806" cy="279806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58698" y="4673498"/>
            <a:ext cx="279806" cy="279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990295" y="4699102"/>
            <a:ext cx="5309006" cy="508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Which of our lines could connect without touching a PLC?</a:t>
            </a:r>
            <a:endParaRPr lang="en-US" sz="1500" dirty="0"/>
          </a:p>
        </p:txBody>
      </p:sp>
      <p:sp>
        <p:nvSpPr>
          <p:cNvPr id="14" name="Icon circle"/>
          <p:cNvSpPr/>
          <p:nvPr/>
        </p:nvSpPr>
        <p:spPr>
          <a:xfrm>
            <a:off x="558698" y="5359298"/>
            <a:ext cx="279806" cy="279806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58698" y="5359298"/>
            <a:ext cx="279806" cy="279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990295" y="5384902"/>
            <a:ext cx="5309006" cy="508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does one minute cost on our bottleneck?  </a:t>
            </a:r>
            <a:pPr indent="0" marL="0">
              <a:buNone/>
            </a:pPr>
            <a:r>
              <a:rPr lang="en-US" sz="1500" b="1" u="sng" dirty="0">
                <a:solidFill>
                  <a:srgbClr val="147A55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" invalidUrl="" action="" tgtFrame="" tooltip="Loss price tag calculato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out  →</a:t>
            </a:r>
            <a:endParaRPr lang="en-US" sz="1500" dirty="0"/>
          </a:p>
        </p:txBody>
      </p:sp>
      <p:sp>
        <p:nvSpPr>
          <p:cNvPr id="17" name="Note"/>
          <p:cNvSpPr/>
          <p:nvPr/>
        </p:nvSpPr>
        <p:spPr>
          <a:xfrm>
            <a:off x="558698" y="6096305"/>
            <a:ext cx="5740603" cy="1003097"/>
          </a:xfrm>
          <a:prstGeom prst="roundRect">
            <a:avLst>
              <a:gd name="adj" fmla="val 12671"/>
            </a:avLst>
          </a:prstGeom>
          <a:solidFill>
            <a:srgbClr val="F4F8F5"/>
          </a:solidFill>
          <a:ln w="9525">
            <a:solidFill>
              <a:srgbClr val="F4F8F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12902" y="6096305"/>
            <a:ext cx="5232197" cy="100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 output becomes profit when you can sell it. If you can’t, the same gain comes back as fewer hours and less overtime.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698" y="558698"/>
            <a:ext cx="49533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PRINCIPLE</a:t>
            </a:r>
            <a:endParaRPr lang="en-US" sz="1000" dirty="0"/>
          </a:p>
        </p:txBody>
      </p:sp>
      <p:sp>
        <p:nvSpPr>
          <p:cNvPr id="3" name="Text 3"/>
          <p:cNvSpPr/>
          <p:nvPr>
            <p:ph idx="103" type="title" hasCustomPrompt="1"/>
          </p:nvPr>
        </p:nvSpPr>
        <p:spPr>
          <a:xfrm>
            <a:off x="558698" y="1041502"/>
            <a:ext cx="5740603" cy="1587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a loss has no price tag,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has no priority.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698" y="2298802"/>
            <a:ext cx="55878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1F5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 out what one minute costs on your bottleneck line, then rank every loss in euros.</a:t>
            </a:r>
            <a:endParaRPr lang="en-US" sz="1600" dirty="0"/>
          </a:p>
        </p:txBody>
      </p:sp>
      <p:sp>
        <p:nvSpPr>
          <p:cNvPr id="5" name="CTA card"/>
          <p:cNvSpPr/>
          <p:nvPr/>
        </p:nvSpPr>
        <p:spPr>
          <a:xfrm>
            <a:off x="558698" y="3429000"/>
            <a:ext cx="5740603" cy="1079906"/>
          </a:xfrm>
          <a:prstGeom prst="roundRect">
            <a:avLst>
              <a:gd name="adj" fmla="val 11770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" name="CTA text"/>
          <p:cNvSpPr txBox="1"/>
          <p:nvPr/>
        </p:nvSpPr>
        <p:spPr>
          <a:xfrm>
            <a:off x="838505" y="3657600"/>
            <a:ext cx="3556102" cy="63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" invalidUrl="" action="" tgtFrame="" tooltip="Price one minute on your lin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Price one minute on your line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Free loss price tag calculator, 3 minutes</a:t>
            </a:r>
            <a:endParaRPr lang="en-US" sz="1700" dirty="0"/>
          </a:p>
        </p:txBody>
      </p:sp>
      <p:sp>
        <p:nvSpPr>
          <p:cNvPr id="7" name="CTA button">
            <a:hlinkClick r:id="rId2" tooltip="Price one minute on your line"/>
          </p:cNvPr>
          <p:cNvSpPr/>
          <p:nvPr/>
        </p:nvSpPr>
        <p:spPr>
          <a:xfrm>
            <a:off x="4774997" y="3803904"/>
            <a:ext cx="1244498" cy="330098"/>
          </a:xfrm>
          <a:prstGeom prst="roundRect">
            <a:avLst>
              <a:gd name="adj" fmla="val 49862"/>
            </a:avLst>
          </a:prstGeom>
          <a:solidFill>
            <a:srgbClr val="22C37D"/>
          </a:solidFill>
          <a:ln w="9525">
            <a:solidFill>
              <a:srgbClr val="22C37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Price one minute on your lin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 →</a:t>
            </a:r>
            <a:endParaRPr lang="en-US" sz="1300" dirty="0"/>
          </a:p>
        </p:txBody>
      </p:sp>
      <p:sp>
        <p:nvSpPr>
          <p:cNvPr id="8" name="CTA card"/>
          <p:cNvSpPr/>
          <p:nvPr/>
        </p:nvSpPr>
        <p:spPr>
          <a:xfrm>
            <a:off x="558698" y="4660697"/>
            <a:ext cx="5740603" cy="1079906"/>
          </a:xfrm>
          <a:prstGeom prst="roundRect">
            <a:avLst>
              <a:gd name="adj" fmla="val 11770"/>
            </a:avLst>
          </a:prstGeom>
          <a:solidFill>
            <a:srgbClr val="0F5A49"/>
          </a:solidFill>
          <a:ln w="9525">
            <a:solidFill>
              <a:srgbClr val="2E6B5B"/>
            </a:solidFill>
            <a:prstDash val="solid"/>
          </a:ln>
        </p:spPr>
      </p:sp>
      <p:sp>
        <p:nvSpPr>
          <p:cNvPr id="9" name="CTA text"/>
          <p:cNvSpPr txBox="1"/>
          <p:nvPr/>
        </p:nvSpPr>
        <p:spPr>
          <a:xfrm>
            <a:off x="838505" y="4889297"/>
            <a:ext cx="3556102" cy="63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" invalidUrl="" action="" tgtFrame="" tooltip="Find your hidden factory in 30 day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your hidden factory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30-day, 7-step field guide</a:t>
            </a:r>
            <a:endParaRPr lang="en-US" sz="1700" dirty="0"/>
          </a:p>
        </p:txBody>
      </p:sp>
      <p:sp>
        <p:nvSpPr>
          <p:cNvPr id="10" name="CTA button">
            <a:hlinkClick r:id="rId4" tooltip="Find your hidden factory in 30 days"/>
          </p:cNvPr>
          <p:cNvSpPr/>
          <p:nvPr/>
        </p:nvSpPr>
        <p:spPr>
          <a:xfrm>
            <a:off x="4774997" y="5035601"/>
            <a:ext cx="1244498" cy="330098"/>
          </a:xfrm>
          <a:prstGeom prst="roundRect">
            <a:avLst>
              <a:gd name="adj" fmla="val 49862"/>
            </a:avLst>
          </a:prstGeom>
          <a:solidFill>
            <a:srgbClr val="22C37D"/>
          </a:solidFill>
          <a:ln w="9525">
            <a:solidFill>
              <a:srgbClr val="22C37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033D31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Find your hidden factory in 30 day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 →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58698" y="5994806"/>
            <a:ext cx="4826203" cy="317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 invalidUrl="" action="" tgtFrame="" tooltip="Book a demo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a 30-minute demo with your own line  →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58698" y="6819595"/>
            <a:ext cx="57406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A7D9C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 name withheld at their request. Implementation partner: Nexus IIOT. Results as reported for the first three months.</a:t>
            </a:r>
            <a:endParaRPr lang="en-US" sz="1100" dirty="0"/>
          </a:p>
        </p:txBody>
      </p:sp>
      <p:pic>
        <p:nvPicPr>
          <p:cNvPr id="13" name="Image 0" descr="Fabrico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5506" y="8020202"/>
            <a:ext cx="653796" cy="19019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302"/>
            <a:ext cx="584302" cy="1901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brico 2026">
  <a:themeElements>
    <a:clrScheme name="Fabrico 2026">
      <a:dk1>
        <a:srgbClr val="1A1A1A"/>
      </a:dk1>
      <a:lt1>
        <a:srgbClr val="FFFFFF"/>
      </a:lt1>
      <a:dk2>
        <a:srgbClr val="033D31"/>
      </a:dk2>
      <a:lt2>
        <a:srgbClr val="F4F8F5"/>
      </a:lt2>
      <a:accent1>
        <a:srgbClr val="22C37D"/>
      </a:accent1>
      <a:accent2>
        <a:srgbClr val="1D9E75"/>
      </a:accent2>
      <a:accent3>
        <a:srgbClr val="147A55"/>
      </a:accent3>
      <a:accent4>
        <a:srgbClr val="E1F5EE"/>
      </a:accent4>
      <a:accent5>
        <a:srgbClr val="C23B3B"/>
      </a:accent5>
      <a:accent6>
        <a:srgbClr val="5B6B68"/>
      </a:accent6>
      <a:hlink>
        <a:srgbClr val="147A55"/>
      </a:hlink>
      <a:folHlink>
        <a:srgbClr val="147A55"/>
      </a:folHlink>
    </a:clrScheme>
    <a:fontScheme name="Fabrico 2026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Fabrico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OEE from 20% to 62% in three months</dc:title>
  <dc:subject>Fabrico proof story</dc:subject>
  <dc:creator>Blaga Pugyova</dc:creator>
  <cp:lastModifiedBy>Blaga Pugyova</cp:lastModifiedBy>
  <cp:revision>1</cp:revision>
  <dcterms:created xsi:type="dcterms:W3CDTF">2026-10-11T19:37:24Z</dcterms:created>
  <dcterms:modified xsi:type="dcterms:W3CDTF">2026-10-11T19:37:24Z</dcterms:modified>
</cp:coreProperties>
</file>